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6" r:id="rId4"/>
    <p:sldId id="267" r:id="rId5"/>
    <p:sldId id="268" r:id="rId6"/>
    <p:sldId id="260" r:id="rId7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52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ACADF-57CC-4C54-9899-63F18DCDCD1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80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BFD4-2666-4B5C-88BD-E09946EA42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0BFD4-2666-4B5C-88BD-E09946EA42E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15" dirty="0"/>
              <a:t>5/26/2020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15" dirty="0"/>
              <a:t>TOPIC/COURSE</a:t>
            </a:r>
            <a:r>
              <a:rPr spc="-100" dirty="0"/>
              <a:t> </a:t>
            </a:r>
            <a:r>
              <a:rPr dirty="0"/>
              <a:t>CODE-NAME/FACULTY/DEPT/COLLEGE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‹#›</a:t>
            </a:fld>
            <a:r>
              <a:rPr spc="15" dirty="0"/>
              <a:t>/10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15" dirty="0"/>
              <a:t>5/26/2020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15" dirty="0"/>
              <a:t>TOPIC/COURSE</a:t>
            </a:r>
            <a:r>
              <a:rPr spc="-100" dirty="0"/>
              <a:t> </a:t>
            </a:r>
            <a:r>
              <a:rPr dirty="0"/>
              <a:t>CODE-NAME/FACULTY/DEPT/COLLEGE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‹#›</a:t>
            </a:fld>
            <a:r>
              <a:rPr spc="15" dirty="0"/>
              <a:t>/10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15" dirty="0"/>
              <a:t>5/26/2020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15" dirty="0"/>
              <a:t>TOPIC/COURSE</a:t>
            </a:r>
            <a:r>
              <a:rPr spc="-100" dirty="0"/>
              <a:t> </a:t>
            </a:r>
            <a:r>
              <a:rPr dirty="0"/>
              <a:t>CODE-NAME/FACULTY/DEPT/COLLEGE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‹#›</a:t>
            </a:fld>
            <a:r>
              <a:rPr spc="15" dirty="0"/>
              <a:t>/10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15" dirty="0"/>
              <a:t>5/26/2020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15" dirty="0"/>
              <a:t>TOPIC/COURSE</a:t>
            </a:r>
            <a:r>
              <a:rPr spc="-100" dirty="0"/>
              <a:t> </a:t>
            </a:r>
            <a:r>
              <a:rPr dirty="0"/>
              <a:t>CODE-NAME/FACULTY/DEPT/COLLEGE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‹#›</a:t>
            </a:fld>
            <a:r>
              <a:rPr spc="15" dirty="0"/>
              <a:t>/10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15" dirty="0"/>
              <a:t>5/26/2020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15" dirty="0"/>
              <a:t>TOPIC/COURSE</a:t>
            </a:r>
            <a:r>
              <a:rPr spc="-100" dirty="0"/>
              <a:t> </a:t>
            </a:r>
            <a:r>
              <a:rPr dirty="0"/>
              <a:t>CODE-NAME/FACULTY/DEPT/COLLEGE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‹#›</a:t>
            </a:fld>
            <a:r>
              <a:rPr spc="15" dirty="0"/>
              <a:t>/10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849600" y="352425"/>
            <a:ext cx="2152650" cy="1304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44988" y="288492"/>
            <a:ext cx="1609062" cy="16712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5575" y="4514278"/>
            <a:ext cx="5276849" cy="666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0057" y="9691608"/>
            <a:ext cx="821055" cy="207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50"/>
              </a:lnSpc>
            </a:pPr>
            <a:r>
              <a:rPr spc="15" dirty="0"/>
              <a:t>5/26/2020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60259" y="9650552"/>
            <a:ext cx="4577715" cy="238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15" dirty="0"/>
              <a:t>TOPIC/COURSE</a:t>
            </a:r>
            <a:r>
              <a:rPr spc="-100" dirty="0"/>
              <a:t> </a:t>
            </a:r>
            <a:r>
              <a:rPr dirty="0"/>
              <a:t>CODE-NAME/FACULTY/DEPT/COLLEGE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219930" y="9664839"/>
            <a:ext cx="539115" cy="238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‹#›</a:t>
            </a:fld>
            <a:r>
              <a:rPr spc="15" dirty="0"/>
              <a:t>/10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google.co.in/url?sa=i&amp;url=https%3A%2F%2Fwww.healthdirect.gov.au%2Fdigestive-system&amp;psig=AOvVaw2ajovDGm_29Nr8SEfaMrrB&amp;ust=1599627589796000&amp;source=images&amp;cd=vfe&amp;ved=0CAIQjRxqFwoTCMixmabj2OsCFQAAAAAdAAAAABA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in/url?sa=i&amp;url=http%3A%2F%2Fphbuom.50webs.com%2FGIT%2FGITHTLM%2Fgit13.htm&amp;psig=AOvVaw14KQ-kE5jeDZA_hb2U3SNc&amp;ust=1599627125885000&amp;source=images&amp;cd=vfe&amp;ved=0CAIQjRxqFwoTCOC1tcvh2OsCFQAAAAAdAAAAABAO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url?sa=i&amp;url=https%3A%2F%2Fwww.slideshare.net%2FSECBIO%2Fdigestion-29026783&amp;psig=AOvVaw2Qr2grksXd7OlsZOPH1K2S&amp;ust=1599628013506000&amp;source=images&amp;cd=vfe&amp;ved=0CAIQjRxqFwoTCLDrwvHk2OsCFQAAAAAdAAAAAB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in/url?sa=i&amp;url=https%3A%2F%2Fwww.diabetes.co.uk%2Fbody%2Fdigestive-system.html&amp;psig=AOvVaw3i3VlG0RVm0Iveoww9SjMY&amp;ust=1599629264835000&amp;source=images&amp;cd=vfe&amp;ved=0CAIQjRxqFwoTCOC0rMTp2OsCFQAAAAAdAAAAABAI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5659100" cy="10287000"/>
          </a:xfrm>
          <a:custGeom>
            <a:avLst/>
            <a:gdLst/>
            <a:ahLst/>
            <a:cxnLst/>
            <a:rect l="l" t="t" r="r" b="b"/>
            <a:pathLst>
              <a:path w="15659100" h="10287000">
                <a:moveTo>
                  <a:pt x="0" y="10287000"/>
                </a:moveTo>
                <a:lnTo>
                  <a:pt x="15659100" y="10287000"/>
                </a:lnTo>
                <a:lnTo>
                  <a:pt x="15659100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849600" y="352425"/>
            <a:ext cx="2152650" cy="1304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6225" y="238125"/>
            <a:ext cx="1714500" cy="1781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59100" y="0"/>
            <a:ext cx="2628900" cy="10287000"/>
          </a:xfrm>
          <a:custGeom>
            <a:avLst/>
            <a:gdLst/>
            <a:ahLst/>
            <a:cxnLst/>
            <a:rect l="l" t="t" r="r" b="b"/>
            <a:pathLst>
              <a:path w="2628900" h="10287000">
                <a:moveTo>
                  <a:pt x="0" y="10287000"/>
                </a:moveTo>
                <a:lnTo>
                  <a:pt x="2628900" y="10287000"/>
                </a:lnTo>
                <a:lnTo>
                  <a:pt x="2628900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49737" y="1905000"/>
            <a:ext cx="0" cy="8382000"/>
          </a:xfrm>
          <a:custGeom>
            <a:avLst/>
            <a:gdLst/>
            <a:ahLst/>
            <a:cxnLst/>
            <a:rect l="l" t="t" r="r" b="b"/>
            <a:pathLst>
              <a:path h="8382000">
                <a:moveTo>
                  <a:pt x="0" y="0"/>
                </a:moveTo>
                <a:lnTo>
                  <a:pt x="0" y="8382000"/>
                </a:lnTo>
              </a:path>
            </a:pathLst>
          </a:custGeom>
          <a:ln w="47625">
            <a:solidFill>
              <a:srgbClr val="5F83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49600" y="352425"/>
            <a:ext cx="2152650" cy="1304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48000" y="4514278"/>
            <a:ext cx="94488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10" dirty="0" smtClean="0">
                <a:latin typeface="Comic Sans MS" pitchFamily="66" charset="0"/>
              </a:rPr>
              <a:t>Process of digestion in </a:t>
            </a:r>
            <a:r>
              <a:rPr lang="en-US" sz="4800" spc="10" dirty="0" err="1" smtClean="0">
                <a:latin typeface="Comic Sans MS" pitchFamily="66" charset="0"/>
              </a:rPr>
              <a:t>oesophagus</a:t>
            </a:r>
            <a:r>
              <a:rPr lang="en-US" sz="4800" spc="10" dirty="0" smtClean="0">
                <a:latin typeface="Comic Sans MS" pitchFamily="66" charset="0"/>
              </a:rPr>
              <a:t> and stomach</a:t>
            </a:r>
            <a:endParaRPr sz="4800" dirty="0">
              <a:latin typeface="Comic Sans MS" pitchFamily="66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04055" y="9717405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258300"/>
            <a:ext cx="10982325" cy="1028700"/>
          </a:xfrm>
          <a:custGeom>
            <a:avLst/>
            <a:gdLst/>
            <a:ahLst/>
            <a:cxnLst/>
            <a:rect l="l" t="t" r="r" b="b"/>
            <a:pathLst>
              <a:path w="10982325" h="1028700">
                <a:moveTo>
                  <a:pt x="10982325" y="1028697"/>
                </a:moveTo>
                <a:lnTo>
                  <a:pt x="10982325" y="0"/>
                </a:lnTo>
                <a:lnTo>
                  <a:pt x="0" y="0"/>
                </a:lnTo>
                <a:lnTo>
                  <a:pt x="0" y="1028697"/>
                </a:lnTo>
                <a:lnTo>
                  <a:pt x="10982325" y="1028697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54587" y="2476500"/>
            <a:ext cx="0" cy="6553200"/>
          </a:xfrm>
          <a:custGeom>
            <a:avLst/>
            <a:gdLst/>
            <a:ahLst/>
            <a:cxnLst/>
            <a:rect l="l" t="t" r="r" b="b"/>
            <a:pathLst>
              <a:path h="6553200">
                <a:moveTo>
                  <a:pt x="0" y="0"/>
                </a:moveTo>
                <a:lnTo>
                  <a:pt x="0" y="6553200"/>
                </a:lnTo>
              </a:path>
            </a:pathLst>
          </a:custGeom>
          <a:ln w="47625">
            <a:solidFill>
              <a:srgbClr val="5F83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0057" y="9646284"/>
            <a:ext cx="8210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15" dirty="0">
                <a:latin typeface="Calibri"/>
                <a:cs typeface="Calibri"/>
              </a:rPr>
              <a:t>5/26/2020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9006" y="9717722"/>
            <a:ext cx="457771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15" dirty="0">
                <a:latin typeface="Cambria"/>
                <a:cs typeface="Cambria"/>
              </a:rPr>
              <a:t>TOPIC/COURSE</a:t>
            </a:r>
            <a:r>
              <a:rPr sz="1400" b="1" spc="-10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CODE-NAME/FACULTY/DEPT/COLLEGE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37405" y="9655809"/>
            <a:ext cx="42164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45" dirty="0">
                <a:latin typeface="Cambria"/>
                <a:cs typeface="Cambria"/>
              </a:rPr>
              <a:t>3</a:t>
            </a:r>
            <a:r>
              <a:rPr sz="1400" spc="-15" dirty="0">
                <a:latin typeface="Cambria"/>
                <a:cs typeface="Cambria"/>
              </a:rPr>
              <a:t>/</a:t>
            </a:r>
            <a:r>
              <a:rPr sz="1400" spc="50" dirty="0">
                <a:latin typeface="Cambria"/>
                <a:cs typeface="Cambria"/>
              </a:rPr>
              <a:t>1</a:t>
            </a:r>
            <a:r>
              <a:rPr sz="1400" spc="15" dirty="0">
                <a:latin typeface="Cambria"/>
                <a:cs typeface="Cambria"/>
              </a:rPr>
              <a:t>0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9218" name="Picture 2" descr="Digestive system | healthdirec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028700"/>
            <a:ext cx="8572500" cy="7696201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011151" y="9620886"/>
            <a:ext cx="5276849" cy="66611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723900"/>
            <a:ext cx="6934200" cy="1354217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THE OESOPHAGUS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8382000" cy="59400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atin typeface="Comic Sans MS" pitchFamily="66" charset="0"/>
              </a:rPr>
              <a:t>The </a:t>
            </a:r>
            <a:r>
              <a:rPr lang="en-US" sz="4800" b="1" dirty="0" err="1" smtClean="0">
                <a:latin typeface="Comic Sans MS" pitchFamily="66" charset="0"/>
              </a:rPr>
              <a:t>oesophagus</a:t>
            </a:r>
            <a:r>
              <a:rPr lang="en-US" sz="4800" b="1" dirty="0" smtClean="0">
                <a:latin typeface="Comic Sans MS" pitchFamily="66" charset="0"/>
              </a:rPr>
              <a:t> connects mouth to </a:t>
            </a:r>
            <a:r>
              <a:rPr lang="en-US" sz="4800" b="1" dirty="0" smtClean="0">
                <a:latin typeface="Comic Sans MS" pitchFamily="66" charset="0"/>
              </a:rPr>
              <a:t>the </a:t>
            </a:r>
            <a:r>
              <a:rPr lang="en-US" sz="4800" b="1" dirty="0" smtClean="0">
                <a:latin typeface="Comic Sans MS" pitchFamily="66" charset="0"/>
              </a:rPr>
              <a:t>stomach</a:t>
            </a:r>
            <a:endParaRPr lang="en-US" sz="48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atin typeface="Comic Sans MS" pitchFamily="66" charset="0"/>
              </a:rPr>
              <a:t>Made </a:t>
            </a:r>
            <a:r>
              <a:rPr lang="en-US" sz="4800" b="1" dirty="0" smtClean="0">
                <a:latin typeface="Comic Sans MS" pitchFamily="66" charset="0"/>
              </a:rPr>
              <a:t>up of muscles.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atin typeface="Comic Sans MS" pitchFamily="66" charset="0"/>
              </a:rPr>
              <a:t> Muscles gently push </a:t>
            </a:r>
            <a:r>
              <a:rPr lang="en-US" sz="4800" b="1" dirty="0" smtClean="0">
                <a:latin typeface="Comic Sans MS" pitchFamily="66" charset="0"/>
              </a:rPr>
              <a:t>food down to </a:t>
            </a:r>
            <a:r>
              <a:rPr lang="en-US" sz="4800" b="1" dirty="0" smtClean="0">
                <a:latin typeface="Comic Sans MS" pitchFamily="66" charset="0"/>
              </a:rPr>
              <a:t>your stomach 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atin typeface="Comic Sans MS" pitchFamily="66" charset="0"/>
              </a:rPr>
              <a:t>A wave-like </a:t>
            </a:r>
            <a:r>
              <a:rPr lang="en-US" sz="4800" b="1" dirty="0" smtClean="0">
                <a:latin typeface="Comic Sans MS" pitchFamily="66" charset="0"/>
              </a:rPr>
              <a:t>action </a:t>
            </a:r>
            <a:r>
              <a:rPr lang="en-US" sz="4800" b="1" dirty="0" smtClean="0">
                <a:latin typeface="Comic Sans MS" pitchFamily="66" charset="0"/>
              </a:rPr>
              <a:t>called peristalsis</a:t>
            </a:r>
            <a:r>
              <a:rPr lang="en-US" sz="4800" b="1" dirty="0" smtClean="0">
                <a:latin typeface="Comic Sans MS" pitchFamily="66" charset="0"/>
              </a:rPr>
              <a:t> 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Propulsive movemen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2324100"/>
            <a:ext cx="7873652" cy="678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3900"/>
            <a:ext cx="5276849" cy="666114"/>
          </a:xfrm>
        </p:spPr>
        <p:txBody>
          <a:bodyPr/>
          <a:lstStyle/>
          <a:p>
            <a:r>
              <a:rPr lang="en-US" dirty="0" smtClean="0"/>
              <a:t>The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853922"/>
            <a:ext cx="8991600" cy="6678751"/>
          </a:xfrm>
        </p:spPr>
        <p:txBody>
          <a:bodyPr/>
          <a:lstStyle/>
          <a:p>
            <a:endParaRPr lang="en-US" sz="3200" dirty="0" smtClean="0">
              <a:latin typeface="Comic Sans MS" pitchFamily="66" charset="0"/>
            </a:endParaRPr>
          </a:p>
          <a:p>
            <a:r>
              <a:rPr lang="en-US" sz="4400" dirty="0" smtClean="0">
                <a:latin typeface="Comic Sans MS" pitchFamily="66" charset="0"/>
              </a:rPr>
              <a:t>1.J-shaped bag </a:t>
            </a:r>
            <a:r>
              <a:rPr lang="en-US" sz="4400" dirty="0" smtClean="0">
                <a:latin typeface="Comic Sans MS" pitchFamily="66" charset="0"/>
              </a:rPr>
              <a:t>made up </a:t>
            </a:r>
            <a:r>
              <a:rPr lang="en-US" sz="4400" dirty="0" smtClean="0">
                <a:latin typeface="Comic Sans MS" pitchFamily="66" charset="0"/>
              </a:rPr>
              <a:t>of Muscles  </a:t>
            </a:r>
          </a:p>
          <a:p>
            <a:r>
              <a:rPr lang="en-US" sz="4400" dirty="0" smtClean="0">
                <a:latin typeface="Comic Sans MS" pitchFamily="66" charset="0"/>
              </a:rPr>
              <a:t>2.Hold </a:t>
            </a:r>
            <a:r>
              <a:rPr lang="en-US" sz="4400" dirty="0" smtClean="0">
                <a:latin typeface="Comic Sans MS" pitchFamily="66" charset="0"/>
              </a:rPr>
              <a:t>up to two </a:t>
            </a:r>
            <a:r>
              <a:rPr lang="en-US" sz="4400" dirty="0" err="1" smtClean="0">
                <a:latin typeface="Comic Sans MS" pitchFamily="66" charset="0"/>
              </a:rPr>
              <a:t>litres</a:t>
            </a:r>
            <a:r>
              <a:rPr lang="en-US" sz="4400" dirty="0" smtClean="0">
                <a:latin typeface="Comic Sans MS" pitchFamily="66" charset="0"/>
              </a:rPr>
              <a:t> of </a:t>
            </a:r>
            <a:r>
              <a:rPr lang="en-US" sz="4400" dirty="0" smtClean="0">
                <a:latin typeface="Comic Sans MS" pitchFamily="66" charset="0"/>
              </a:rPr>
              <a:t>food at a </a:t>
            </a:r>
            <a:r>
              <a:rPr lang="en-US" sz="4400" dirty="0" smtClean="0">
                <a:latin typeface="Comic Sans MS" pitchFamily="66" charset="0"/>
              </a:rPr>
              <a:t>time</a:t>
            </a:r>
          </a:p>
          <a:p>
            <a:r>
              <a:rPr lang="en-US" sz="4400" dirty="0" smtClean="0">
                <a:latin typeface="Comic Sans MS" pitchFamily="66" charset="0"/>
              </a:rPr>
              <a:t> 3.Food </a:t>
            </a:r>
            <a:r>
              <a:rPr lang="en-US" sz="4400" dirty="0" smtClean="0">
                <a:latin typeface="Comic Sans MS" pitchFamily="66" charset="0"/>
              </a:rPr>
              <a:t>stays in the </a:t>
            </a:r>
            <a:r>
              <a:rPr lang="en-US" sz="4400" dirty="0" smtClean="0">
                <a:latin typeface="Comic Sans MS" pitchFamily="66" charset="0"/>
              </a:rPr>
              <a:t>stomach from </a:t>
            </a:r>
            <a:r>
              <a:rPr lang="en-US" sz="4400" dirty="0" smtClean="0">
                <a:latin typeface="Comic Sans MS" pitchFamily="66" charset="0"/>
              </a:rPr>
              <a:t>a few minutes to a few hours </a:t>
            </a:r>
            <a:r>
              <a:rPr lang="en-US" sz="4400" dirty="0" smtClean="0">
                <a:latin typeface="Comic Sans MS" pitchFamily="66" charset="0"/>
              </a:rPr>
              <a:t>depending on </a:t>
            </a:r>
            <a:r>
              <a:rPr lang="en-US" sz="4400" dirty="0" smtClean="0">
                <a:latin typeface="Comic Sans MS" pitchFamily="66" charset="0"/>
              </a:rPr>
              <a:t>the type of food eaten</a:t>
            </a:r>
            <a:r>
              <a:rPr lang="en-US" sz="4400" dirty="0" smtClean="0">
                <a:latin typeface="Comic Sans MS" pitchFamily="66" charset="0"/>
              </a:rPr>
              <a:t>.</a:t>
            </a:r>
          </a:p>
          <a:p>
            <a:r>
              <a:rPr lang="en-US" sz="3200" dirty="0" smtClean="0">
                <a:latin typeface="Comic Sans MS" pitchFamily="66" charset="0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276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434" name="Picture 2" descr="Diges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00" y="1638300"/>
            <a:ext cx="7154208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800100"/>
            <a:ext cx="5276849" cy="666114"/>
          </a:xfrm>
        </p:spPr>
        <p:txBody>
          <a:bodyPr/>
          <a:lstStyle/>
          <a:p>
            <a:r>
              <a:rPr lang="en-US" dirty="0" smtClean="0"/>
              <a:t>THE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7663636"/>
          </a:xfrm>
        </p:spPr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4.The inner lining of the stomach secretes mucous, hydrochloric acid and digestive juices. </a:t>
            </a:r>
          </a:p>
          <a:p>
            <a:r>
              <a:rPr lang="en-US" sz="3200" dirty="0" smtClean="0">
                <a:latin typeface="Comic Sans MS" pitchFamily="66" charset="0"/>
              </a:rPr>
              <a:t>5.The mucous protects the inner lining of the stomach. </a:t>
            </a:r>
          </a:p>
          <a:p>
            <a:r>
              <a:rPr lang="en-US" sz="3200" dirty="0" smtClean="0">
                <a:latin typeface="Comic Sans MS" pitchFamily="66" charset="0"/>
              </a:rPr>
              <a:t>6.The acid kills bacteria that enter along with food and also helps in digestion of proteins. </a:t>
            </a:r>
          </a:p>
          <a:p>
            <a:r>
              <a:rPr lang="en-US" sz="3200" dirty="0" smtClean="0">
                <a:latin typeface="Comic Sans MS" pitchFamily="66" charset="0"/>
              </a:rPr>
              <a:t>7.The stomach muscles squeeze and mix the food with digestive juices. </a:t>
            </a:r>
          </a:p>
          <a:p>
            <a:r>
              <a:rPr lang="en-US" sz="3200" dirty="0" smtClean="0">
                <a:latin typeface="Comic Sans MS" pitchFamily="66" charset="0"/>
              </a:rPr>
              <a:t>8.The digestive juices break down proteins</a:t>
            </a:r>
          </a:p>
          <a:p>
            <a:r>
              <a:rPr lang="en-US" sz="3200" dirty="0" smtClean="0">
                <a:latin typeface="Comic Sans MS" pitchFamily="66" charset="0"/>
              </a:rPr>
              <a:t>into simpler substances</a:t>
            </a:r>
          </a:p>
          <a:p>
            <a:r>
              <a:rPr lang="en-US" sz="3200" dirty="0" smtClean="0">
                <a:latin typeface="Comic Sans MS" pitchFamily="66" charset="0"/>
              </a:rPr>
              <a:t>9.food gets partly digested in the stomach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276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9458" name="Picture 2" descr="Digestive System - Mouth, Stomach, Small &amp; Large Intestin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1943100"/>
            <a:ext cx="8991600" cy="769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258300"/>
            <a:ext cx="10982325" cy="1028700"/>
          </a:xfrm>
          <a:custGeom>
            <a:avLst/>
            <a:gdLst/>
            <a:ahLst/>
            <a:cxnLst/>
            <a:rect l="l" t="t" r="r" b="b"/>
            <a:pathLst>
              <a:path w="10982325" h="1028700">
                <a:moveTo>
                  <a:pt x="10982325" y="1028697"/>
                </a:moveTo>
                <a:lnTo>
                  <a:pt x="10982325" y="0"/>
                </a:lnTo>
                <a:lnTo>
                  <a:pt x="0" y="0"/>
                </a:lnTo>
                <a:lnTo>
                  <a:pt x="0" y="1028697"/>
                </a:lnTo>
                <a:lnTo>
                  <a:pt x="10982325" y="1028697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54587" y="2476500"/>
            <a:ext cx="0" cy="6553200"/>
          </a:xfrm>
          <a:custGeom>
            <a:avLst/>
            <a:gdLst/>
            <a:ahLst/>
            <a:cxnLst/>
            <a:rect l="l" t="t" r="r" b="b"/>
            <a:pathLst>
              <a:path h="6553200">
                <a:moveTo>
                  <a:pt x="0" y="0"/>
                </a:moveTo>
                <a:lnTo>
                  <a:pt x="0" y="6553200"/>
                </a:lnTo>
              </a:path>
            </a:pathLst>
          </a:custGeom>
          <a:ln w="47625">
            <a:solidFill>
              <a:srgbClr val="5F83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01590" y="4084574"/>
            <a:ext cx="9805670" cy="19524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Mucus is a slimy substance secreted by the mucus membrane and glands in animals for lubrication and protection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15" dirty="0"/>
              <a:pPr marL="130175">
                <a:lnSpc>
                  <a:spcPct val="100000"/>
                </a:lnSpc>
                <a:spcBef>
                  <a:spcPts val="55"/>
                </a:spcBef>
              </a:pPr>
              <a:t>6</a:t>
            </a:fld>
            <a:r>
              <a:rPr spc="15" dirty="0"/>
              <a:t>/10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0859" y="9691608"/>
            <a:ext cx="821055" cy="207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0"/>
              </a:lnSpc>
            </a:pPr>
            <a:r>
              <a:rPr sz="1400" spc="15" dirty="0">
                <a:latin typeface="Calibri"/>
                <a:cs typeface="Calibri"/>
              </a:rPr>
              <a:t>5/26/2020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07606" y="9688652"/>
            <a:ext cx="4585970" cy="2381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400" b="1" spc="15" dirty="0">
                <a:latin typeface="Cambria"/>
                <a:cs typeface="Cambria"/>
              </a:rPr>
              <a:t>TOPIC/COURSE</a:t>
            </a:r>
            <a:r>
              <a:rPr sz="1400" b="1" spc="-5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CODE-NAME/FACULTY/DEPT/COLLEGE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176</Words>
  <Application>Microsoft Office PowerPoint</Application>
  <PresentationFormat>Custom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Process of digestion in oesophagus and stomach</vt:lpstr>
      <vt:lpstr>Slide 2</vt:lpstr>
      <vt:lpstr>THE OESOPHAGUS</vt:lpstr>
      <vt:lpstr>The Stomach</vt:lpstr>
      <vt:lpstr>THE STOMACH</vt:lpstr>
      <vt:lpstr>Mucus is a slimy substance secreted by the mucus membrane and glands in animals for lubrication and protection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digestion in oesophagus and stomach</dc:title>
  <cp:lastModifiedBy>HOD CSE</cp:lastModifiedBy>
  <cp:revision>1</cp:revision>
  <dcterms:created xsi:type="dcterms:W3CDTF">2020-07-14T05:32:56Z</dcterms:created>
  <dcterms:modified xsi:type="dcterms:W3CDTF">2020-09-08T05:29:28Z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LastSaved">
    <vt:filetime>2020-07-14T00:00:00Z</vt:filetime>
  </property>
</Properties>
</file>